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97" r:id="rId4"/>
    <p:sldMasterId id="2147484350" r:id="rId5"/>
  </p:sldMasterIdLst>
  <p:notesMasterIdLst>
    <p:notesMasterId r:id="rId14"/>
  </p:notesMasterIdLst>
  <p:handoutMasterIdLst>
    <p:handoutMasterId r:id="rId15"/>
  </p:handoutMasterIdLst>
  <p:sldIdLst>
    <p:sldId id="1881839054" r:id="rId6"/>
    <p:sldId id="2147482034" r:id="rId7"/>
    <p:sldId id="2147482035" r:id="rId8"/>
    <p:sldId id="2147482036" r:id="rId9"/>
    <p:sldId id="2147482037" r:id="rId10"/>
    <p:sldId id="2147482038" r:id="rId11"/>
    <p:sldId id="2147482039" r:id="rId12"/>
    <p:sldId id="2147482040" r:id="rId13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458B67-C412-0511-FAB3-4B17EB321652}" name="Chris Kramer" initials="CK" userId="S::Christopher.Kramer@ey.com::91898555-a6b5-4c1b-8618-941af9b6286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7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06C"/>
    <a:srgbClr val="000000"/>
    <a:srgbClr val="ECEDED"/>
    <a:srgbClr val="C4C4CD"/>
    <a:srgbClr val="F6F6FA"/>
    <a:srgbClr val="1A1A24"/>
    <a:srgbClr val="747480"/>
    <a:srgbClr val="32FFFF"/>
    <a:srgbClr val="FF00FF"/>
    <a:srgbClr val="C5FD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6357" autoAdjust="0"/>
  </p:normalViewPr>
  <p:slideViewPr>
    <p:cSldViewPr snapToGrid="0" snapToObjects="1" showGuides="1">
      <p:cViewPr varScale="1">
        <p:scale>
          <a:sx n="108" d="100"/>
          <a:sy n="108" d="100"/>
        </p:scale>
        <p:origin x="680" y="200"/>
      </p:cViewPr>
      <p:guideLst/>
    </p:cSldViewPr>
  </p:slideViewPr>
  <p:outlineViewPr>
    <p:cViewPr>
      <p:scale>
        <a:sx n="33" d="100"/>
        <a:sy n="33" d="100"/>
      </p:scale>
      <p:origin x="0" y="-11262"/>
    </p:cViewPr>
  </p:outlineViewPr>
  <p:notesTextViewPr>
    <p:cViewPr>
      <p:scale>
        <a:sx n="50" d="100"/>
        <a:sy n="50" d="100"/>
      </p:scale>
      <p:origin x="0" y="0"/>
    </p:cViewPr>
  </p:notesTextViewPr>
  <p:sorterViewPr>
    <p:cViewPr varScale="1">
      <p:scale>
        <a:sx n="1" d="1"/>
        <a:sy n="1" d="1"/>
      </p:scale>
      <p:origin x="0" y="-22440"/>
    </p:cViewPr>
  </p:sorterViewPr>
  <p:notesViewPr>
    <p:cSldViewPr snapToGrid="0" snapToObjects="1" showGuides="1">
      <p:cViewPr varScale="1">
        <p:scale>
          <a:sx n="79" d="100"/>
          <a:sy n="79" d="100"/>
        </p:scale>
        <p:origin x="2172" y="114"/>
      </p:cViewPr>
      <p:guideLst>
        <p:guide orient="horz" pos="2909"/>
        <p:guide pos="218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punta Khashu" userId="3d0b84a8-e902-4586-b045-57b73edf6278" providerId="ADAL" clId="{C7594E4E-27F9-4D70-B9E7-144C6E9F7502}"/>
    <pc:docChg chg="modSld">
      <pc:chgData name="Nipunta Khashu" userId="3d0b84a8-e902-4586-b045-57b73edf6278" providerId="ADAL" clId="{C7594E4E-27F9-4D70-B9E7-144C6E9F7502}" dt="2025-11-28T12:25:55.693" v="20" actId="14100"/>
      <pc:docMkLst>
        <pc:docMk/>
      </pc:docMkLst>
      <pc:sldChg chg="modSp mod">
        <pc:chgData name="Nipunta Khashu" userId="3d0b84a8-e902-4586-b045-57b73edf6278" providerId="ADAL" clId="{C7594E4E-27F9-4D70-B9E7-144C6E9F7502}" dt="2025-11-28T12:25:32.870" v="19" actId="20577"/>
        <pc:sldMkLst>
          <pc:docMk/>
          <pc:sldMk cId="1548648839" sldId="2147482034"/>
        </pc:sldMkLst>
        <pc:spChg chg="mod">
          <ac:chgData name="Nipunta Khashu" userId="3d0b84a8-e902-4586-b045-57b73edf6278" providerId="ADAL" clId="{C7594E4E-27F9-4D70-B9E7-144C6E9F7502}" dt="2025-11-28T12:25:32.870" v="19" actId="20577"/>
          <ac:spMkLst>
            <pc:docMk/>
            <pc:sldMk cId="1548648839" sldId="2147482034"/>
            <ac:spMk id="45" creationId="{B591015D-02AD-3D0B-4B92-0978104CE64C}"/>
          </ac:spMkLst>
        </pc:spChg>
      </pc:sldChg>
      <pc:sldChg chg="modSp mod">
        <pc:chgData name="Nipunta Khashu" userId="3d0b84a8-e902-4586-b045-57b73edf6278" providerId="ADAL" clId="{C7594E4E-27F9-4D70-B9E7-144C6E9F7502}" dt="2025-11-28T12:25:55.693" v="20" actId="14100"/>
        <pc:sldMkLst>
          <pc:docMk/>
          <pc:sldMk cId="888123574" sldId="2147482035"/>
        </pc:sldMkLst>
        <pc:spChg chg="mod">
          <ac:chgData name="Nipunta Khashu" userId="3d0b84a8-e902-4586-b045-57b73edf6278" providerId="ADAL" clId="{C7594E4E-27F9-4D70-B9E7-144C6E9F7502}" dt="2025-11-28T12:25:55.693" v="20" actId="14100"/>
          <ac:spMkLst>
            <pc:docMk/>
            <pc:sldMk cId="888123574" sldId="2147482035"/>
            <ac:spMk id="22" creationId="{726F293A-527A-CB03-CB72-BA25AA1A248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29/11/2025</a:t>
            </a:fld>
            <a:endParaRPr lang="en-GB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29/11/2025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43D19E-BFDB-4C92-8EDD-32EDDA8F41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6997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3580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6654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128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3862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8962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8540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6885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6B35E2-536A-6A6D-D297-2AE300D68A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8" t="45634" r="-111" b="3622"/>
          <a:stretch/>
        </p:blipFill>
        <p:spPr>
          <a:xfrm>
            <a:off x="0" y="0"/>
            <a:ext cx="1190262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68544E-529D-6C4F-3A0D-190A5EDA3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9688009" y="0"/>
            <a:ext cx="2503989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87000">
                <a:srgbClr val="000000"/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40376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46000">
                <a:srgbClr val="000000">
                  <a:alpha val="82000"/>
                </a:srgbClr>
              </a:gs>
              <a:gs pos="100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7EEE6-F985-2112-F3A8-85F1A04A37BD}"/>
              </a:ext>
            </a:extLst>
          </p:cNvPr>
          <p:cNvGrpSpPr/>
          <p:nvPr userDrawn="1"/>
        </p:nvGrpSpPr>
        <p:grpSpPr>
          <a:xfrm>
            <a:off x="501828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8338" y="3758091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6763" y="4369091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D7E4E-2A81-A5AB-16CA-DBCEFBD59141}"/>
              </a:ext>
            </a:extLst>
          </p:cNvPr>
          <p:cNvGrpSpPr/>
          <p:nvPr userDrawn="1"/>
        </p:nvGrpSpPr>
        <p:grpSpPr>
          <a:xfrm>
            <a:off x="501828" y="1238429"/>
            <a:ext cx="4887183" cy="3734730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817" y="2020357"/>
            <a:ext cx="4054110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Picture 6" descr="A building with a blue circle and a blue circle with a black background&#10;&#10;AI-generated content may be incorrect.">
            <a:extLst>
              <a:ext uri="{FF2B5EF4-FFF2-40B4-BE49-F238E27FC236}">
                <a16:creationId xmlns:a16="http://schemas.microsoft.com/office/drawing/2014/main" id="{2B4A7BDB-B532-C423-2417-C0BCCF2311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04" t="46821" r="37380" b="19549"/>
          <a:stretch/>
        </p:blipFill>
        <p:spPr>
          <a:xfrm>
            <a:off x="5067055" y="185194"/>
            <a:ext cx="2016648" cy="45137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B35E2-536A-6A6D-D297-2AE300D68A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45" t="77229" r="41864" b="20949"/>
          <a:stretch/>
        </p:blipFill>
        <p:spPr>
          <a:xfrm>
            <a:off x="5067055" y="4270030"/>
            <a:ext cx="1479150" cy="24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3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4" t="10034"/>
          <a:stretch/>
        </p:blipFill>
        <p:spPr>
          <a:xfrm rot="10800000"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B049A819-89E7-A135-F8EC-28903D0A9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6977F31-4748-993F-89C1-9E2059C201CC}"/>
              </a:ext>
            </a:extLst>
          </p:cNvPr>
          <p:cNvSpPr txBox="1">
            <a:spLocks/>
          </p:cNvSpPr>
          <p:nvPr userDrawn="1"/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Page </a:t>
            </a:r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847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11/29/25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86862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8" r:id="rId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>
          <p15:clr>
            <a:srgbClr val="F26B43"/>
          </p15:clr>
        </p15:guide>
        <p15:guide id="35" pos="302">
          <p15:clr>
            <a:srgbClr val="F26B43"/>
          </p15:clr>
        </p15:guide>
        <p15:guide id="36" orient="horz" pos="210">
          <p15:clr>
            <a:srgbClr val="F26B43"/>
          </p15:clr>
        </p15:guide>
        <p15:guide id="37" orient="horz" pos="527">
          <p15:clr>
            <a:srgbClr val="F26B43"/>
          </p15:clr>
        </p15:guide>
        <p15:guide id="38" orient="horz" pos="890">
          <p15:clr>
            <a:srgbClr val="F26B43"/>
          </p15:clr>
        </p15:guide>
        <p15:guide id="39" orient="horz" pos="383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11/29/25</a:t>
            </a:fld>
            <a:endParaRPr lang="en-US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2885531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2" r:id="rId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>
          <p15:clr>
            <a:srgbClr val="F26B43"/>
          </p15:clr>
        </p15:guide>
        <p15:guide id="35" pos="302">
          <p15:clr>
            <a:srgbClr val="F26B43"/>
          </p15:clr>
        </p15:guide>
        <p15:guide id="36" orient="horz" pos="210">
          <p15:clr>
            <a:srgbClr val="F26B43"/>
          </p15:clr>
        </p15:guide>
        <p15:guide id="37" orient="horz" pos="527">
          <p15:clr>
            <a:srgbClr val="F26B43"/>
          </p15:clr>
        </p15:guide>
        <p15:guide id="38" orient="horz" pos="890">
          <p15:clr>
            <a:srgbClr val="F26B43"/>
          </p15:clr>
        </p15:guide>
        <p15:guide id="39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81959-73E3-F474-EBD8-EA5C5D1B8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78A39F2-CB2C-524C-52BA-B6D17C38C0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209" y="4299344"/>
            <a:ext cx="4906010" cy="276999"/>
          </a:xfrm>
        </p:spPr>
        <p:txBody>
          <a:bodyPr/>
          <a:lstStyle/>
          <a:p>
            <a:r>
              <a:rPr lang="en-IN" sz="1800" dirty="0"/>
              <a:t>Date of submission: 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3B44F48-F5B1-E66D-16E8-DD8FA457E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337" y="2460462"/>
            <a:ext cx="3659088" cy="1654043"/>
          </a:xfrm>
        </p:spPr>
        <p:txBody>
          <a:bodyPr/>
          <a:lstStyle/>
          <a:p>
            <a:r>
              <a:rPr lang="en-IN" sz="4400" dirty="0"/>
              <a:t>EY Techathon 6.0 Detailed Submission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3598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B5AAAB1C-5D04-B8C2-2532-2517EC07F2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7105475" y="689040"/>
            <a:ext cx="5086525" cy="3030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E3999FA-73D6-E7ED-0732-A1430B72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7" y="260831"/>
            <a:ext cx="10884451" cy="4708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solidFill>
                  <a:schemeClr val="tx2"/>
                </a:solidFill>
                <a:latin typeface="Georgia" panose="02040502050405020303" pitchFamily="18" charset="0"/>
                <a:cs typeface="Arial"/>
              </a:rPr>
              <a:t>Congratulations</a:t>
            </a:r>
            <a:r>
              <a:rPr lang="en-IN" b="0" dirty="0">
                <a:latin typeface="Georgia" panose="02040502050405020303" pitchFamily="18" charset="0"/>
                <a:cs typeface="Arial"/>
              </a:rPr>
              <a:t> on making to the next round. As we move towards the next stage, we would like you to note a few key points</a:t>
            </a:r>
            <a:endParaRPr lang="en-US" b="0" dirty="0">
              <a:latin typeface="Georgia" panose="02040502050405020303" pitchFamily="18" charset="0"/>
            </a:endParaRPr>
          </a:p>
        </p:txBody>
      </p:sp>
      <p:sp>
        <p:nvSpPr>
          <p:cNvPr id="1136" name="Rectangle: Rounded Corners 1135">
            <a:extLst>
              <a:ext uri="{FF2B5EF4-FFF2-40B4-BE49-F238E27FC236}">
                <a16:creationId xmlns:a16="http://schemas.microsoft.com/office/drawing/2014/main" id="{C15D225A-C23A-32DE-F0FE-3DED63CA2E2B}"/>
              </a:ext>
            </a:extLst>
          </p:cNvPr>
          <p:cNvSpPr/>
          <p:nvPr/>
        </p:nvSpPr>
        <p:spPr>
          <a:xfrm>
            <a:off x="464927" y="1284251"/>
            <a:ext cx="5631073" cy="3259996"/>
          </a:xfrm>
          <a:prstGeom prst="roundRect">
            <a:avLst>
              <a:gd name="adj" fmla="val 1881"/>
            </a:avLst>
          </a:prstGeom>
          <a:noFill/>
          <a:ln w="9525" cap="flat" cmpd="sng" algn="ctr">
            <a:solidFill>
              <a:srgbClr val="1A1A24">
                <a:lumMod val="75000"/>
                <a:lumOff val="25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rtlCol="0" anchor="t" anchorCtr="0"/>
          <a:lstStyle/>
          <a:p>
            <a:pPr marL="252000" marR="0" lvl="0" indent="-252000" defTabSz="91440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8C81F-31CF-614E-2CB8-7F99F2743C5C}"/>
              </a:ext>
            </a:extLst>
          </p:cNvPr>
          <p:cNvSpPr txBox="1"/>
          <p:nvPr/>
        </p:nvSpPr>
        <p:spPr>
          <a:xfrm>
            <a:off x="526663" y="1351081"/>
            <a:ext cx="556933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We are inviting a </a:t>
            </a:r>
            <a:r>
              <a:rPr lang="en-IN" sz="1400" b="1" dirty="0">
                <a:solidFill>
                  <a:srgbClr val="FFE600"/>
                </a:solidFill>
                <a:effectLst/>
                <a:ea typeface="Calibri" panose="020F0502020204030204" pitchFamily="34" charset="0"/>
              </a:rPr>
              <a:t>detailed solution submission </a:t>
            </a:r>
            <a:r>
              <a:rPr lang="en-IN" sz="14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fo</a:t>
            </a:r>
            <a:r>
              <a:rPr lang="en-IN" sz="1400" dirty="0">
                <a:solidFill>
                  <a:schemeClr val="bg1"/>
                </a:solidFill>
                <a:ea typeface="Calibri" panose="020F0502020204030204" pitchFamily="34" charset="0"/>
              </a:rPr>
              <a:t>r the next round. </a:t>
            </a:r>
            <a:r>
              <a:rPr lang="en-IN" sz="14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The ppt document that you submit should cover the below </a:t>
            </a:r>
            <a:r>
              <a:rPr lang="en-IN" sz="1400" b="1" dirty="0">
                <a:solidFill>
                  <a:schemeClr val="bg1"/>
                </a:solidFill>
                <a:ea typeface="Calibri" panose="020F0502020204030204" pitchFamily="34" charset="0"/>
              </a:rPr>
              <a:t>: </a:t>
            </a:r>
            <a:endParaRPr lang="en-IN" sz="1400" dirty="0">
              <a:solidFill>
                <a:schemeClr val="bg1"/>
              </a:solidFill>
              <a:effectLst/>
              <a:ea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1200" dirty="0">
              <a:solidFill>
                <a:schemeClr val="bg1"/>
              </a:solidFill>
              <a:effectLst/>
              <a:ea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Team Details (refer slide 3 – pictures should be high resolution; </a:t>
            </a:r>
            <a:r>
              <a:rPr lang="en-IN" sz="1200" dirty="0">
                <a:solidFill>
                  <a:schemeClr val="bg1"/>
                </a:solidFill>
                <a:ea typeface="Calibri" panose="020F0502020204030204" pitchFamily="34" charset="0"/>
              </a:rPr>
              <a:t>Size: 1200X1800 | 2MB; Front facing camera; Attire: Formal | Presentable | No accessories like sunglasses etc | Plain background)</a:t>
            </a:r>
            <a:endParaRPr lang="en-IN" sz="12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Executive Summary (refer slide 4)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Problem statement and Solution proposed (refer slide 5)</a:t>
            </a:r>
            <a:endParaRPr lang="en-IN" sz="12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Approach and methodology (refer slide 6)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a typeface="Times New Roman" panose="02020603050405020304" pitchFamily="18" charset="0"/>
              </a:rPr>
              <a:t>Details to be submitted separately (refer slide 7)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Working prototype/output </a:t>
            </a:r>
            <a:r>
              <a:rPr lang="en-IN" sz="12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 </a:t>
            </a:r>
            <a:r>
              <a:rPr lang="en-US" sz="1200" dirty="0">
                <a:solidFill>
                  <a:schemeClr val="bg1"/>
                </a:solidFill>
                <a:ea typeface="Times New Roman" panose="02020603050405020304" pitchFamily="18" charset="0"/>
              </a:rPr>
              <a:t>(refer slide 8 - this is key to your presentation and you/ your team will be expected to screen share and demonstrate the same if you make it to semi-finale round) (kindly record and share the </a:t>
            </a:r>
            <a:r>
              <a:rPr lang="en-IN" sz="1200" dirty="0">
                <a:solidFill>
                  <a:schemeClr val="bg1"/>
                </a:solidFill>
                <a:ea typeface="Times New Roman" panose="02020603050405020304" pitchFamily="18" charset="0"/>
              </a:rPr>
              <a:t>video file of the prototype demonstration (as a backup file))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2"/>
                </a:solidFill>
                <a:ea typeface="Calibri" panose="020F0502020204030204" pitchFamily="34" charset="0"/>
              </a:rPr>
              <a:t>Expected output should be in form of demonstratable technology solution (This is mandatory)</a:t>
            </a:r>
          </a:p>
        </p:txBody>
      </p:sp>
      <p:sp>
        <p:nvSpPr>
          <p:cNvPr id="8" name="Rectangle 157">
            <a:extLst>
              <a:ext uri="{FF2B5EF4-FFF2-40B4-BE49-F238E27FC236}">
                <a16:creationId xmlns:a16="http://schemas.microsoft.com/office/drawing/2014/main" id="{EA8D9CC5-99C2-0A1D-D845-BA8CFE56D61A}"/>
              </a:ext>
            </a:extLst>
          </p:cNvPr>
          <p:cNvSpPr/>
          <p:nvPr/>
        </p:nvSpPr>
        <p:spPr>
          <a:xfrm>
            <a:off x="11422758" y="1600131"/>
            <a:ext cx="65" cy="215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3943">
              <a:defRPr/>
            </a:pPr>
            <a:endParaRPr lang="en-US" sz="1399" b="1" kern="0" dirty="0">
              <a:solidFill>
                <a:srgbClr val="28B6E9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455E796-D0E6-59B8-7277-895267804FE8}"/>
              </a:ext>
            </a:extLst>
          </p:cNvPr>
          <p:cNvSpPr/>
          <p:nvPr/>
        </p:nvSpPr>
        <p:spPr>
          <a:xfrm>
            <a:off x="6335613" y="1284251"/>
            <a:ext cx="3858345" cy="3259996"/>
          </a:xfrm>
          <a:prstGeom prst="roundRect">
            <a:avLst>
              <a:gd name="adj" fmla="val 2453"/>
            </a:avLst>
          </a:prstGeom>
          <a:solidFill>
            <a:schemeClr val="tx1">
              <a:lumMod val="50000"/>
              <a:lumOff val="50000"/>
              <a:alpha val="18000"/>
            </a:schemeClr>
          </a:solidFill>
          <a:ln w="9525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indent="-25200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Font typeface="Wingdings" pitchFamily="2" charset="2"/>
              <a:buChar char="§"/>
            </a:pPr>
            <a:endParaRPr lang="en-IN" sz="2000" err="1">
              <a:solidFill>
                <a:srgbClr val="1A1A24"/>
              </a:solidFill>
              <a:latin typeface="EYInterstate Light"/>
            </a:endParaRPr>
          </a:p>
        </p:txBody>
      </p:sp>
      <p:sp>
        <p:nvSpPr>
          <p:cNvPr id="24" name="Rectangle: Top Corners Rounded 23">
            <a:extLst>
              <a:ext uri="{FF2B5EF4-FFF2-40B4-BE49-F238E27FC236}">
                <a16:creationId xmlns:a16="http://schemas.microsoft.com/office/drawing/2014/main" id="{0B8F3BA8-F86E-6252-9699-C457FBD5AA4D}"/>
              </a:ext>
            </a:extLst>
          </p:cNvPr>
          <p:cNvSpPr/>
          <p:nvPr/>
        </p:nvSpPr>
        <p:spPr>
          <a:xfrm>
            <a:off x="6348389" y="1346741"/>
            <a:ext cx="2330215" cy="267520"/>
          </a:xfrm>
          <a:prstGeom prst="round2SameRect">
            <a:avLst>
              <a:gd name="adj1" fmla="val 0"/>
              <a:gd name="adj2" fmla="val 0"/>
            </a:avLst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ctr" anchorCtr="0"/>
          <a:lstStyle/>
          <a:p>
            <a:pPr defTabSz="913943">
              <a:spcBef>
                <a:spcPct val="20000"/>
              </a:spcBef>
              <a:spcAft>
                <a:spcPts val="600"/>
              </a:spcAft>
              <a:buClr>
                <a:srgbClr val="FFE600"/>
              </a:buClr>
              <a:buSzPct val="70000"/>
              <a:defRPr/>
            </a:pPr>
            <a:r>
              <a:rPr lang="en-US" sz="1400" spc="100" dirty="0">
                <a:solidFill>
                  <a:schemeClr val="tx2"/>
                </a:solidFill>
                <a:latin typeface="EYInterstate Regular"/>
              </a:rPr>
              <a:t>Evaluation parameters</a:t>
            </a:r>
          </a:p>
        </p:txBody>
      </p:sp>
      <p:sp>
        <p:nvSpPr>
          <p:cNvPr id="44" name="Rectangle 43">
            <a:hlinkClick r:id="" action="ppaction://noaction"/>
            <a:extLst>
              <a:ext uri="{FF2B5EF4-FFF2-40B4-BE49-F238E27FC236}">
                <a16:creationId xmlns:a16="http://schemas.microsoft.com/office/drawing/2014/main" id="{8C3458C7-E582-F9FB-267B-8E380E610009}"/>
              </a:ext>
            </a:extLst>
          </p:cNvPr>
          <p:cNvSpPr/>
          <p:nvPr/>
        </p:nvSpPr>
        <p:spPr>
          <a:xfrm>
            <a:off x="6468503" y="1948503"/>
            <a:ext cx="4395240" cy="197212"/>
          </a:xfrm>
          <a:prstGeom prst="rect">
            <a:avLst/>
          </a:prstGeom>
          <a:noFill/>
          <a:ln w="3175" cap="flat" cmpd="sng" algn="ctr">
            <a:noFill/>
            <a:prstDash val="solid"/>
          </a:ln>
          <a:effectLst>
            <a:outerShdw blurRad="63500" sx="102000" sy="102000" algn="ctr" rotWithShape="0">
              <a:srgbClr val="FFE600">
                <a:alpha val="40000"/>
              </a:srgbClr>
            </a:outerShdw>
          </a:effectLst>
        </p:spPr>
        <p:txBody>
          <a:bodyPr lIns="0" tIns="0" rIns="0" bIns="0" rtlCol="0" anchor="t" anchorCtr="0"/>
          <a:lstStyle/>
          <a:p>
            <a:pPr marL="0" marR="0" lvl="0" indent="0" defTabSz="9134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98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Scope of the problem covered in the solution</a:t>
            </a:r>
          </a:p>
        </p:txBody>
      </p: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06DF234C-31E2-B194-4E2F-78CE7E2D5C78}"/>
              </a:ext>
            </a:extLst>
          </p:cNvPr>
          <p:cNvCxnSpPr>
            <a:cxnSpLocks/>
          </p:cNvCxnSpPr>
          <p:nvPr/>
        </p:nvCxnSpPr>
        <p:spPr>
          <a:xfrm>
            <a:off x="6468504" y="1871598"/>
            <a:ext cx="275226" cy="0"/>
          </a:xfrm>
          <a:prstGeom prst="line">
            <a:avLst/>
          </a:prstGeom>
          <a:noFill/>
          <a:ln w="25400" cap="flat" cmpd="sng" algn="ctr">
            <a:solidFill>
              <a:srgbClr val="FFE600"/>
            </a:solidFill>
            <a:prstDash val="solid"/>
            <a:tailEnd type="none"/>
          </a:ln>
          <a:effectLst/>
        </p:spPr>
      </p:cxnSp>
      <p:sp>
        <p:nvSpPr>
          <p:cNvPr id="37" name="Rectangle 36">
            <a:hlinkClick r:id="" action="ppaction://noaction"/>
            <a:extLst>
              <a:ext uri="{FF2B5EF4-FFF2-40B4-BE49-F238E27FC236}">
                <a16:creationId xmlns:a16="http://schemas.microsoft.com/office/drawing/2014/main" id="{DECD2E26-420F-5A2F-1B28-B8BC411B506D}"/>
              </a:ext>
            </a:extLst>
          </p:cNvPr>
          <p:cNvSpPr/>
          <p:nvPr/>
        </p:nvSpPr>
        <p:spPr>
          <a:xfrm>
            <a:off x="6468503" y="2677696"/>
            <a:ext cx="4302961" cy="160186"/>
          </a:xfrm>
          <a:prstGeom prst="rect">
            <a:avLst/>
          </a:prstGeom>
          <a:noFill/>
          <a:ln w="3175" cap="flat" cmpd="sng" algn="ctr">
            <a:noFill/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2000" sy="102000" algn="ctr" rotWithShape="0">
                    <a:srgbClr val="FFE600">
                      <a:alpha val="40000"/>
                    </a:srgbClr>
                  </a:outerShdw>
                </a:effectLst>
              </a14:hiddenEffects>
            </a:ext>
          </a:extLst>
        </p:spPr>
        <p:txBody>
          <a:bodyPr lIns="0" tIns="0" rIns="0" bIns="0" rtlCol="0" anchor="t" anchorCtr="0"/>
          <a:lstStyle/>
          <a:p>
            <a:pPr marL="0" marR="0" lvl="0" indent="0" defTabSz="9134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98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Solution design and use of technology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7D0615F-085E-EAAD-FCAE-9CC96FEB91E9}"/>
              </a:ext>
            </a:extLst>
          </p:cNvPr>
          <p:cNvCxnSpPr>
            <a:cxnSpLocks/>
          </p:cNvCxnSpPr>
          <p:nvPr/>
        </p:nvCxnSpPr>
        <p:spPr>
          <a:xfrm>
            <a:off x="6468504" y="2572703"/>
            <a:ext cx="275226" cy="0"/>
          </a:xfrm>
          <a:prstGeom prst="line">
            <a:avLst/>
          </a:prstGeom>
          <a:noFill/>
          <a:ln w="25400" cap="flat" cmpd="sng" algn="ctr">
            <a:solidFill>
              <a:srgbClr val="FFE600"/>
            </a:solidFill>
            <a:prstDash val="solid"/>
            <a:tailEnd type="none"/>
          </a:ln>
          <a:effectLst/>
        </p:spPr>
      </p:cxnSp>
      <p:sp>
        <p:nvSpPr>
          <p:cNvPr id="39" name="Rectangle 38">
            <a:hlinkClick r:id="" action="ppaction://noaction"/>
            <a:extLst>
              <a:ext uri="{FF2B5EF4-FFF2-40B4-BE49-F238E27FC236}">
                <a16:creationId xmlns:a16="http://schemas.microsoft.com/office/drawing/2014/main" id="{36741312-42E2-5174-7830-2F9F0A008D04}"/>
              </a:ext>
            </a:extLst>
          </p:cNvPr>
          <p:cNvSpPr/>
          <p:nvPr/>
        </p:nvSpPr>
        <p:spPr>
          <a:xfrm>
            <a:off x="6468503" y="3365170"/>
            <a:ext cx="3858345" cy="209893"/>
          </a:xfrm>
          <a:prstGeom prst="rect">
            <a:avLst/>
          </a:prstGeom>
          <a:noFill/>
          <a:ln w="3175" cap="flat" cmpd="sng" algn="ctr">
            <a:noFill/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2000" sy="102000" algn="ctr" rotWithShape="0">
                    <a:srgbClr val="FFE600">
                      <a:alpha val="40000"/>
                    </a:srgbClr>
                  </a:outerShdw>
                </a:effectLst>
              </a14:hiddenEffects>
            </a:ext>
          </a:extLst>
        </p:spPr>
        <p:txBody>
          <a:bodyPr lIns="0" tIns="0" rIns="0" bIns="0" rtlCol="0" anchor="t" anchorCtr="0"/>
          <a:lstStyle/>
          <a:p>
            <a:pPr marL="0" marR="0" lvl="0" indent="0" defTabSz="9134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98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Uniqueness of Solution and Innovation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53C3441-45A1-4C6F-AE5A-66E42D4093CE}"/>
              </a:ext>
            </a:extLst>
          </p:cNvPr>
          <p:cNvCxnSpPr>
            <a:cxnSpLocks/>
          </p:cNvCxnSpPr>
          <p:nvPr/>
        </p:nvCxnSpPr>
        <p:spPr>
          <a:xfrm>
            <a:off x="6468504" y="3273808"/>
            <a:ext cx="275226" cy="0"/>
          </a:xfrm>
          <a:prstGeom prst="line">
            <a:avLst/>
          </a:prstGeom>
          <a:noFill/>
          <a:ln w="25400" cap="flat" cmpd="sng" algn="ctr">
            <a:solidFill>
              <a:srgbClr val="FFE600"/>
            </a:solidFill>
            <a:prstDash val="solid"/>
            <a:tailEnd type="none"/>
          </a:ln>
          <a:effectLst/>
        </p:spPr>
      </p:cxnSp>
      <p:sp>
        <p:nvSpPr>
          <p:cNvPr id="41" name="Rectangle 40">
            <a:hlinkClick r:id="" action="ppaction://noaction"/>
            <a:extLst>
              <a:ext uri="{FF2B5EF4-FFF2-40B4-BE49-F238E27FC236}">
                <a16:creationId xmlns:a16="http://schemas.microsoft.com/office/drawing/2014/main" id="{D74C5D9F-835A-E7F4-1B79-7E3E0F39DC2C}"/>
              </a:ext>
            </a:extLst>
          </p:cNvPr>
          <p:cNvSpPr/>
          <p:nvPr/>
        </p:nvSpPr>
        <p:spPr>
          <a:xfrm>
            <a:off x="6468504" y="4051816"/>
            <a:ext cx="3237558" cy="209893"/>
          </a:xfrm>
          <a:prstGeom prst="rect">
            <a:avLst/>
          </a:prstGeom>
          <a:noFill/>
          <a:ln w="3175" cap="flat" cmpd="sng" algn="ctr">
            <a:noFill/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2000" sy="102000" algn="ctr" rotWithShape="0">
                    <a:srgbClr val="FFE600">
                      <a:alpha val="40000"/>
                    </a:srgbClr>
                  </a:outerShdw>
                </a:effectLst>
              </a14:hiddenEffects>
            </a:ext>
          </a:extLst>
        </p:spPr>
        <p:txBody>
          <a:bodyPr lIns="0" tIns="0" rIns="0" bIns="0" rtlCol="0" anchor="t" anchorCtr="0"/>
          <a:lstStyle/>
          <a:p>
            <a:pPr marL="0" marR="0" lvl="0" indent="0" defTabSz="91348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98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End-user benefit and impact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A9CEC5C-CFCB-619B-D411-39379DEFFB97}"/>
              </a:ext>
            </a:extLst>
          </p:cNvPr>
          <p:cNvCxnSpPr>
            <a:cxnSpLocks/>
          </p:cNvCxnSpPr>
          <p:nvPr/>
        </p:nvCxnSpPr>
        <p:spPr>
          <a:xfrm>
            <a:off x="6468504" y="3974912"/>
            <a:ext cx="275226" cy="0"/>
          </a:xfrm>
          <a:prstGeom prst="line">
            <a:avLst/>
          </a:prstGeom>
          <a:noFill/>
          <a:ln w="25400" cap="flat" cmpd="sng" algn="ctr">
            <a:solidFill>
              <a:srgbClr val="FFE600"/>
            </a:solidFill>
            <a:prstDash val="solid"/>
            <a:tailEnd type="none"/>
          </a:ln>
          <a:effectLst/>
        </p:spPr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B591015D-02AD-3D0B-4B92-0978104CE64C}"/>
              </a:ext>
            </a:extLst>
          </p:cNvPr>
          <p:cNvSpPr txBox="1"/>
          <p:nvPr/>
        </p:nvSpPr>
        <p:spPr>
          <a:xfrm>
            <a:off x="391552" y="4651587"/>
            <a:ext cx="9935296" cy="777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27ACAA"/>
              </a:buClr>
              <a:buSzPct val="70000"/>
              <a:buFont typeface="Arial"/>
              <a:buNone/>
              <a:defRPr/>
            </a:pPr>
            <a:r>
              <a:rPr lang="en-IN" sz="1400" dirty="0">
                <a:solidFill>
                  <a:schemeClr val="bg1"/>
                </a:solidFill>
                <a:ea typeface="Calibri" panose="020F0502020204030204" pitchFamily="34" charset="0"/>
                <a:sym typeface="Arial"/>
              </a:rPr>
              <a:t>Please upload your submissions on the Unstop website  (PPT in .pptx, Video files in .mp4 formats only)  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27ACAA"/>
              </a:buClr>
              <a:buSzPct val="70000"/>
              <a:defRPr/>
            </a:pPr>
            <a:r>
              <a:rPr lang="en-IN" sz="1400" dirty="0">
                <a:solidFill>
                  <a:schemeClr val="bg1"/>
                </a:solidFill>
                <a:ea typeface="Calibri" panose="020F0502020204030204" pitchFamily="34" charset="0"/>
                <a:sym typeface="Arial"/>
              </a:rPr>
              <a:t>Submission link will be live on XX. Last date for submissions is XX.</a:t>
            </a:r>
          </a:p>
        </p:txBody>
      </p:sp>
    </p:spTree>
    <p:extLst>
      <p:ext uri="{BB962C8B-B14F-4D97-AF65-F5344CB8AC3E}">
        <p14:creationId xmlns:p14="http://schemas.microsoft.com/office/powerpoint/2010/main" val="1548648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48B2C-5C2D-8580-56FB-BD3BAFAFF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F6F948E-EB1C-052D-D087-CEE3270C4F17}"/>
              </a:ext>
            </a:extLst>
          </p:cNvPr>
          <p:cNvSpPr/>
          <p:nvPr/>
        </p:nvSpPr>
        <p:spPr>
          <a:xfrm rot="16200000">
            <a:off x="-753523" y="3266611"/>
            <a:ext cx="4535958" cy="2030768"/>
          </a:xfrm>
          <a:prstGeom prst="roundRect">
            <a:avLst>
              <a:gd name="adj" fmla="val 4170"/>
            </a:avLst>
          </a:prstGeom>
          <a:gradFill>
            <a:gsLst>
              <a:gs pos="0">
                <a:schemeClr val="tx1">
                  <a:lumMod val="90000"/>
                  <a:lumOff val="10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29000"/>
                </a:schemeClr>
              </a:gs>
            </a:gsLst>
            <a:lin ang="0" scaled="0"/>
          </a:gradFill>
          <a:ln w="12700">
            <a:gradFill>
              <a:gsLst>
                <a:gs pos="0">
                  <a:schemeClr val="tx1">
                    <a:lumMod val="75000"/>
                    <a:lumOff val="25000"/>
                    <a:alpha val="0"/>
                  </a:schemeClr>
                </a:gs>
                <a:gs pos="42000">
                  <a:schemeClr val="tx1">
                    <a:lumMod val="50000"/>
                    <a:lumOff val="50000"/>
                    <a:alpha val="59000"/>
                  </a:schemeClr>
                </a:gs>
              </a:gsLst>
              <a:lin ang="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marR="0" lvl="0" indent="-2520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120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2743FD0C-E42F-CF81-A5CA-9DD2910A8D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6743731" y="379294"/>
            <a:ext cx="5448270" cy="32462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CBAB36-0F7E-BA03-1135-FB8E2ABB5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8" y="260831"/>
            <a:ext cx="6512590" cy="4708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latin typeface="Georgia" panose="02040502050405020303" pitchFamily="18" charset="0"/>
                <a:cs typeface="Arial"/>
              </a:rPr>
              <a:t>Tell us about yourself | Highlight a technical skill or skills each member brings to the team</a:t>
            </a:r>
            <a:endParaRPr lang="en-US" b="0" dirty="0">
              <a:latin typeface="Georgia" panose="02040502050405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E9E076-27C4-C80E-7058-9ED8D84C808A}"/>
              </a:ext>
            </a:extLst>
          </p:cNvPr>
          <p:cNvSpPr txBox="1"/>
          <p:nvPr/>
        </p:nvSpPr>
        <p:spPr>
          <a:xfrm>
            <a:off x="454193" y="1208604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GB" kern="0" dirty="0">
                <a:solidFill>
                  <a:schemeClr val="tx2"/>
                </a:solidFill>
                <a:latin typeface="+mj-lt"/>
                <a:cs typeface="Arial"/>
                <a:sym typeface="Arial"/>
              </a:rPr>
              <a:t>Team Name: XX</a:t>
            </a:r>
            <a:endParaRPr lang="en-GB" kern="0" dirty="0">
              <a:solidFill>
                <a:schemeClr val="tx2"/>
              </a:solidFill>
              <a:latin typeface="+mj-lt"/>
              <a:ea typeface="Inter Light"/>
              <a:cs typeface="Inter Light"/>
              <a:sym typeface="Inter Ligh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E099A2-F854-388F-B57C-1F7CEAFD3BE1}"/>
              </a:ext>
            </a:extLst>
          </p:cNvPr>
          <p:cNvSpPr txBox="1"/>
          <p:nvPr/>
        </p:nvSpPr>
        <p:spPr>
          <a:xfrm>
            <a:off x="454193" y="1550538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r>
              <a:rPr lang="en-GB" kern="0" dirty="0">
                <a:solidFill>
                  <a:schemeClr val="tx2"/>
                </a:solidFill>
                <a:latin typeface="+mj-lt"/>
                <a:cs typeface="Arial"/>
                <a:sym typeface="Arial"/>
              </a:rPr>
              <a:t>Problem Statement : XX</a:t>
            </a:r>
            <a:endParaRPr lang="en-GB" kern="0" dirty="0">
              <a:solidFill>
                <a:schemeClr val="tx2"/>
              </a:solidFill>
              <a:latin typeface="+mj-lt"/>
              <a:ea typeface="Inter Light"/>
              <a:cs typeface="Inter Light"/>
              <a:sym typeface="Inter Light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6A5695F-E248-853B-2427-B6A83025EF55}"/>
              </a:ext>
            </a:extLst>
          </p:cNvPr>
          <p:cNvSpPr txBox="1"/>
          <p:nvPr/>
        </p:nvSpPr>
        <p:spPr>
          <a:xfrm>
            <a:off x="707160" y="3022231"/>
            <a:ext cx="1651098" cy="2736120"/>
          </a:xfrm>
          <a:prstGeom prst="rect">
            <a:avLst/>
          </a:prstGeom>
          <a:noFill/>
        </p:spPr>
        <p:txBody>
          <a:bodyPr wrap="square" lIns="0" tIns="27418" rIns="0" bIns="0" rtlCol="0">
            <a:spAutoFit/>
          </a:bodyPr>
          <a:lstStyle/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Team Member 1 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College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Contact Detail (phone number) : XX 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/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Role in Solution Development (please specify) : XX</a:t>
            </a:r>
            <a:endParaRPr lang="en-IN" sz="1600" b="0" i="0" u="none" strike="noStrike" dirty="0">
              <a:effectLst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3893FAA-6335-B353-CC95-36E92533E2A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93051" y="2590574"/>
            <a:ext cx="0" cy="518594"/>
          </a:xfrm>
          <a:prstGeom prst="line">
            <a:avLst/>
          </a:prstGeom>
          <a:ln w="50800" cap="rnd">
            <a:gradFill>
              <a:gsLst>
                <a:gs pos="30000">
                  <a:schemeClr val="tx2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26F293A-527A-CB03-CB72-BA25AA1A248C}"/>
              </a:ext>
            </a:extLst>
          </p:cNvPr>
          <p:cNvSpPr txBox="1"/>
          <p:nvPr/>
        </p:nvSpPr>
        <p:spPr>
          <a:xfrm>
            <a:off x="596802" y="2098081"/>
            <a:ext cx="1761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  <a:sym typeface="Arial"/>
              </a:rPr>
              <a:t>Team Member 1 pic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FC9B854-6746-2A2C-1D6F-2DA0E5BBAA1E}"/>
              </a:ext>
            </a:extLst>
          </p:cNvPr>
          <p:cNvSpPr/>
          <p:nvPr/>
        </p:nvSpPr>
        <p:spPr>
          <a:xfrm rot="16200000">
            <a:off x="1511928" y="3266611"/>
            <a:ext cx="4535958" cy="2030768"/>
          </a:xfrm>
          <a:prstGeom prst="roundRect">
            <a:avLst>
              <a:gd name="adj" fmla="val 4170"/>
            </a:avLst>
          </a:prstGeom>
          <a:gradFill>
            <a:gsLst>
              <a:gs pos="0">
                <a:schemeClr val="tx1">
                  <a:lumMod val="90000"/>
                  <a:lumOff val="10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29000"/>
                </a:schemeClr>
              </a:gs>
            </a:gsLst>
            <a:lin ang="0" scaled="0"/>
          </a:gradFill>
          <a:ln w="12700">
            <a:gradFill>
              <a:gsLst>
                <a:gs pos="0">
                  <a:schemeClr val="tx1">
                    <a:lumMod val="75000"/>
                    <a:lumOff val="25000"/>
                    <a:alpha val="0"/>
                  </a:schemeClr>
                </a:gs>
                <a:gs pos="42000">
                  <a:schemeClr val="tx1">
                    <a:lumMod val="50000"/>
                    <a:lumOff val="50000"/>
                    <a:alpha val="59000"/>
                  </a:schemeClr>
                </a:gs>
              </a:gsLst>
              <a:lin ang="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marR="0" lvl="0" indent="-2520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120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E6DC344-B20E-32F6-7357-BAD1C1545D89}"/>
              </a:ext>
            </a:extLst>
          </p:cNvPr>
          <p:cNvSpPr txBox="1"/>
          <p:nvPr/>
        </p:nvSpPr>
        <p:spPr>
          <a:xfrm>
            <a:off x="2972611" y="3022231"/>
            <a:ext cx="1651098" cy="2736120"/>
          </a:xfrm>
          <a:prstGeom prst="rect">
            <a:avLst/>
          </a:prstGeom>
          <a:noFill/>
        </p:spPr>
        <p:txBody>
          <a:bodyPr wrap="square" lIns="0" tIns="27418" rIns="0" bIns="0" rtlCol="0">
            <a:spAutoFit/>
          </a:bodyPr>
          <a:lstStyle/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Team Member 2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College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Contact Detail (phone number) : XX 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/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Role in Solution Development (please specify) : XX</a:t>
            </a:r>
            <a:endParaRPr lang="en-IN" sz="1600" b="0" i="0" u="none" strike="noStrike" dirty="0">
              <a:effectLst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471E0CB-9F68-6263-3E08-B5B2180F378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58502" y="2590574"/>
            <a:ext cx="0" cy="518594"/>
          </a:xfrm>
          <a:prstGeom prst="line">
            <a:avLst/>
          </a:prstGeom>
          <a:ln w="50800" cap="rnd">
            <a:gradFill>
              <a:gsLst>
                <a:gs pos="30000">
                  <a:schemeClr val="tx2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E72CFC92-C0DF-469B-68BF-4140413001CA}"/>
              </a:ext>
            </a:extLst>
          </p:cNvPr>
          <p:cNvSpPr txBox="1"/>
          <p:nvPr/>
        </p:nvSpPr>
        <p:spPr>
          <a:xfrm>
            <a:off x="2862253" y="2098080"/>
            <a:ext cx="1651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  <a:sym typeface="Arial"/>
              </a:rPr>
              <a:t>Team Member 2 pic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621007D4-F467-CD26-1B4F-12540BC971B9}"/>
              </a:ext>
            </a:extLst>
          </p:cNvPr>
          <p:cNvSpPr/>
          <p:nvPr/>
        </p:nvSpPr>
        <p:spPr>
          <a:xfrm rot="16200000">
            <a:off x="3817703" y="3266611"/>
            <a:ext cx="4535958" cy="2030768"/>
          </a:xfrm>
          <a:prstGeom prst="roundRect">
            <a:avLst>
              <a:gd name="adj" fmla="val 4170"/>
            </a:avLst>
          </a:prstGeom>
          <a:gradFill>
            <a:gsLst>
              <a:gs pos="0">
                <a:schemeClr val="tx1">
                  <a:lumMod val="90000"/>
                  <a:lumOff val="10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29000"/>
                </a:schemeClr>
              </a:gs>
            </a:gsLst>
            <a:lin ang="0" scaled="0"/>
          </a:gradFill>
          <a:ln w="12700">
            <a:gradFill>
              <a:gsLst>
                <a:gs pos="0">
                  <a:schemeClr val="tx1">
                    <a:lumMod val="75000"/>
                    <a:lumOff val="25000"/>
                    <a:alpha val="0"/>
                  </a:schemeClr>
                </a:gs>
                <a:gs pos="42000">
                  <a:schemeClr val="tx1">
                    <a:lumMod val="50000"/>
                    <a:lumOff val="50000"/>
                    <a:alpha val="59000"/>
                  </a:schemeClr>
                </a:gs>
              </a:gsLst>
              <a:lin ang="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marR="0" lvl="0" indent="-2520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120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181C161-3AB2-01BC-7840-537499F8F294}"/>
              </a:ext>
            </a:extLst>
          </p:cNvPr>
          <p:cNvSpPr txBox="1"/>
          <p:nvPr/>
        </p:nvSpPr>
        <p:spPr>
          <a:xfrm>
            <a:off x="5278386" y="3022231"/>
            <a:ext cx="1651098" cy="2736120"/>
          </a:xfrm>
          <a:prstGeom prst="rect">
            <a:avLst/>
          </a:prstGeom>
          <a:noFill/>
        </p:spPr>
        <p:txBody>
          <a:bodyPr wrap="square" lIns="0" tIns="27418" rIns="0" bIns="0" rtlCol="0">
            <a:spAutoFit/>
          </a:bodyPr>
          <a:lstStyle/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Team Member 3 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College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Contact Detail (phone number) : XX 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/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Role in Solution Development (please specify) : XX</a:t>
            </a:r>
            <a:endParaRPr lang="en-IN" sz="1600" b="0" i="0" u="none" strike="noStrike" dirty="0">
              <a:effectLst/>
            </a:endParaRP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BF8CB2F-BA00-F2E2-38FC-43C3C8DF69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564277" y="2590574"/>
            <a:ext cx="0" cy="518594"/>
          </a:xfrm>
          <a:prstGeom prst="line">
            <a:avLst/>
          </a:prstGeom>
          <a:ln w="50800" cap="rnd">
            <a:gradFill>
              <a:gsLst>
                <a:gs pos="30000">
                  <a:schemeClr val="tx2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5878BD3-CD75-2E8B-3DE7-7CD13BB293E7}"/>
              </a:ext>
            </a:extLst>
          </p:cNvPr>
          <p:cNvSpPr txBox="1"/>
          <p:nvPr/>
        </p:nvSpPr>
        <p:spPr>
          <a:xfrm>
            <a:off x="5168028" y="2098080"/>
            <a:ext cx="1651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  <a:sym typeface="Arial"/>
              </a:rPr>
              <a:t>Team Member 3 pic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F59F4198-A684-60E5-C07A-8EC065386877}"/>
              </a:ext>
            </a:extLst>
          </p:cNvPr>
          <p:cNvSpPr/>
          <p:nvPr/>
        </p:nvSpPr>
        <p:spPr>
          <a:xfrm rot="16200000">
            <a:off x="6083154" y="3266611"/>
            <a:ext cx="4535958" cy="2030768"/>
          </a:xfrm>
          <a:prstGeom prst="roundRect">
            <a:avLst>
              <a:gd name="adj" fmla="val 4170"/>
            </a:avLst>
          </a:prstGeom>
          <a:gradFill>
            <a:gsLst>
              <a:gs pos="0">
                <a:schemeClr val="tx1">
                  <a:lumMod val="90000"/>
                  <a:lumOff val="10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29000"/>
                </a:schemeClr>
              </a:gs>
            </a:gsLst>
            <a:lin ang="0" scaled="0"/>
          </a:gradFill>
          <a:ln w="12700">
            <a:gradFill>
              <a:gsLst>
                <a:gs pos="0">
                  <a:schemeClr val="tx1">
                    <a:lumMod val="75000"/>
                    <a:lumOff val="25000"/>
                    <a:alpha val="0"/>
                  </a:schemeClr>
                </a:gs>
                <a:gs pos="42000">
                  <a:schemeClr val="tx1">
                    <a:lumMod val="50000"/>
                    <a:lumOff val="50000"/>
                    <a:alpha val="59000"/>
                  </a:schemeClr>
                </a:gs>
              </a:gsLst>
              <a:lin ang="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marR="0" lvl="0" indent="-2520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120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E5DAA79-4BF5-7A02-FBEC-69BAC3F4DD67}"/>
              </a:ext>
            </a:extLst>
          </p:cNvPr>
          <p:cNvSpPr txBox="1"/>
          <p:nvPr/>
        </p:nvSpPr>
        <p:spPr>
          <a:xfrm>
            <a:off x="7543837" y="3022231"/>
            <a:ext cx="1651098" cy="2736120"/>
          </a:xfrm>
          <a:prstGeom prst="rect">
            <a:avLst/>
          </a:prstGeom>
          <a:noFill/>
        </p:spPr>
        <p:txBody>
          <a:bodyPr wrap="square" lIns="0" tIns="27418" rIns="0" bIns="0" rtlCol="0">
            <a:spAutoFit/>
          </a:bodyPr>
          <a:lstStyle/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Team Member 4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College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Contact Detail (phone number) : XX 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/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Role in Solution Development (please specify) : XX</a:t>
            </a:r>
            <a:endParaRPr lang="en-IN" sz="1600" b="0" i="0" u="none" strike="noStrike" dirty="0">
              <a:effectLst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D8F8B-FA53-238B-FCD8-3BF292AAC3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7829728" y="2590574"/>
            <a:ext cx="0" cy="518594"/>
          </a:xfrm>
          <a:prstGeom prst="line">
            <a:avLst/>
          </a:prstGeom>
          <a:ln w="50800" cap="rnd">
            <a:gradFill>
              <a:gsLst>
                <a:gs pos="30000">
                  <a:schemeClr val="tx2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C75E9F6-40CD-9046-B079-8D8E614E70A5}"/>
              </a:ext>
            </a:extLst>
          </p:cNvPr>
          <p:cNvSpPr txBox="1"/>
          <p:nvPr/>
        </p:nvSpPr>
        <p:spPr>
          <a:xfrm>
            <a:off x="7433479" y="2098080"/>
            <a:ext cx="1651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  <a:sym typeface="Arial"/>
              </a:rPr>
              <a:t>Team Member 4 pic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C680FDAE-5F55-0288-930D-A1A42DAD6B01}"/>
              </a:ext>
            </a:extLst>
          </p:cNvPr>
          <p:cNvSpPr/>
          <p:nvPr/>
        </p:nvSpPr>
        <p:spPr>
          <a:xfrm rot="16200000">
            <a:off x="8388929" y="3266611"/>
            <a:ext cx="4535958" cy="2030768"/>
          </a:xfrm>
          <a:prstGeom prst="roundRect">
            <a:avLst>
              <a:gd name="adj" fmla="val 4170"/>
            </a:avLst>
          </a:prstGeom>
          <a:gradFill>
            <a:gsLst>
              <a:gs pos="0">
                <a:schemeClr val="tx1">
                  <a:lumMod val="90000"/>
                  <a:lumOff val="10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29000"/>
                </a:schemeClr>
              </a:gs>
            </a:gsLst>
            <a:lin ang="0" scaled="0"/>
          </a:gradFill>
          <a:ln w="12700">
            <a:gradFill>
              <a:gsLst>
                <a:gs pos="0">
                  <a:schemeClr val="tx1">
                    <a:lumMod val="75000"/>
                    <a:lumOff val="25000"/>
                    <a:alpha val="0"/>
                  </a:schemeClr>
                </a:gs>
                <a:gs pos="42000">
                  <a:schemeClr val="tx1">
                    <a:lumMod val="50000"/>
                    <a:lumOff val="50000"/>
                    <a:alpha val="59000"/>
                  </a:schemeClr>
                </a:gs>
              </a:gsLst>
              <a:lin ang="0" scaled="0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pPr marL="252000" marR="0" lvl="0" indent="-25200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120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356C644-24D5-B6FC-C72C-2401D307B2F6}"/>
              </a:ext>
            </a:extLst>
          </p:cNvPr>
          <p:cNvSpPr txBox="1"/>
          <p:nvPr/>
        </p:nvSpPr>
        <p:spPr>
          <a:xfrm>
            <a:off x="9849612" y="3022231"/>
            <a:ext cx="1651098" cy="2736120"/>
          </a:xfrm>
          <a:prstGeom prst="rect">
            <a:avLst/>
          </a:prstGeom>
          <a:noFill/>
        </p:spPr>
        <p:txBody>
          <a:bodyPr wrap="square" lIns="0" tIns="27418" rIns="0" bIns="0" rtlCol="0">
            <a:spAutoFit/>
          </a:bodyPr>
          <a:lstStyle/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Team Member 5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College name : XX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>
              <a:buNone/>
            </a:pPr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Contact Detail (phone number) : XX </a:t>
            </a:r>
            <a:endParaRPr lang="en-IN" sz="1600" b="0" i="0" u="none" strike="noStrike" dirty="0">
              <a:effectLst/>
            </a:endParaRPr>
          </a:p>
          <a:p>
            <a:pPr marL="0" algn="l" rtl="0" eaLnBrk="1" fontAlgn="b" latinLnBrk="0" hangingPunct="1"/>
            <a:r>
              <a:rPr lang="en-IN" sz="1600" b="0" i="0" u="none" strike="noStrike" kern="1200" dirty="0">
                <a:solidFill>
                  <a:srgbClr val="FFFFFF"/>
                </a:solidFill>
                <a:effectLst/>
              </a:rPr>
              <a:t>Role in Solution Development (please specify) : XX</a:t>
            </a:r>
            <a:endParaRPr lang="en-IN" sz="1600" b="0" i="0" u="none" strike="noStrike" dirty="0">
              <a:effectLst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0ADCB3F-F577-C9FD-9D2D-CD701FE2B24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135503" y="2590574"/>
            <a:ext cx="0" cy="518594"/>
          </a:xfrm>
          <a:prstGeom prst="line">
            <a:avLst/>
          </a:prstGeom>
          <a:ln w="50800" cap="rnd">
            <a:gradFill>
              <a:gsLst>
                <a:gs pos="30000">
                  <a:schemeClr val="tx2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0C8354C-34DD-0E76-8B1E-05E037775FC5}"/>
              </a:ext>
            </a:extLst>
          </p:cNvPr>
          <p:cNvSpPr txBox="1"/>
          <p:nvPr/>
        </p:nvSpPr>
        <p:spPr>
          <a:xfrm>
            <a:off x="9739254" y="2098080"/>
            <a:ext cx="1651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  <a:sym typeface="Arial"/>
              </a:rPr>
              <a:t>Team Member 5 pic</a:t>
            </a:r>
          </a:p>
        </p:txBody>
      </p:sp>
    </p:spTree>
    <p:extLst>
      <p:ext uri="{BB962C8B-B14F-4D97-AF65-F5344CB8AC3E}">
        <p14:creationId xmlns:p14="http://schemas.microsoft.com/office/powerpoint/2010/main" val="888123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B49B4-BCA5-4293-F73D-88199078E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0FC9100E-8994-E7EE-E70B-C6CE37B869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6743731" y="379294"/>
            <a:ext cx="5448270" cy="32462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5D855D-BCF7-6E70-0861-A577C91F7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8" y="337031"/>
            <a:ext cx="6512590" cy="4708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latin typeface="Georgia" panose="02040502050405020303" pitchFamily="18" charset="0"/>
                <a:cs typeface="Arial"/>
              </a:rPr>
              <a:t>Executive Summary (minimum 200 words)</a:t>
            </a:r>
            <a:endParaRPr lang="en-US" b="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50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663E5-E8F2-DA43-00C8-F6567150B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B3FEBD2E-6129-0083-4CC5-865611DAEF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6743731" y="379294"/>
            <a:ext cx="5448270" cy="32462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3CB0C3F-2FBC-03F2-477F-541F676E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8" y="337031"/>
            <a:ext cx="6512590" cy="4708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latin typeface="Georgia" panose="02040502050405020303" pitchFamily="18" charset="0"/>
                <a:cs typeface="Arial"/>
              </a:rPr>
              <a:t>Problem statement - Your understanding </a:t>
            </a:r>
            <a:endParaRPr lang="en-US" b="0" dirty="0"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7063C8-A2D4-5181-214D-BB15F60C339A}"/>
              </a:ext>
            </a:extLst>
          </p:cNvPr>
          <p:cNvSpPr txBox="1"/>
          <p:nvPr/>
        </p:nvSpPr>
        <p:spPr>
          <a:xfrm>
            <a:off x="495035" y="1772891"/>
            <a:ext cx="11096889" cy="2634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Target Industry: &lt;&lt;Industry Name&gt;&gt;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Industry Type: &lt;&lt;B2B/B2C&gt;&gt;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User Group: &lt;&lt;User Group Name&gt;&gt;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User Department: &lt;&lt;Department Name&gt;&gt;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Solution Scenario: &lt;&lt;Solution Scenario describing the user flow in the proposed solution&gt;&gt;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Proposed Data Flow: &lt;&lt;Describing how the Data will be captured and flow between events&gt;&gt;</a:t>
            </a:r>
          </a:p>
          <a:p>
            <a:pPr marL="285750" indent="-285750" defTabSz="91394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kern="0" dirty="0">
                <a:solidFill>
                  <a:srgbClr val="FFFFFF"/>
                </a:solidFill>
                <a:sym typeface="Arial"/>
              </a:rPr>
              <a:t>Nature of Output: &lt;&lt; Whether it will be a mobile app, web app or any other user interface&gt;&gt;</a:t>
            </a:r>
          </a:p>
        </p:txBody>
      </p:sp>
      <p:sp>
        <p:nvSpPr>
          <p:cNvPr id="155" name="Rectangle: Top Corners Rounded 154">
            <a:extLst>
              <a:ext uri="{FF2B5EF4-FFF2-40B4-BE49-F238E27FC236}">
                <a16:creationId xmlns:a16="http://schemas.microsoft.com/office/drawing/2014/main" id="{F1DA9CF3-5C03-8BC6-4EB9-AE787F95066D}"/>
              </a:ext>
            </a:extLst>
          </p:cNvPr>
          <p:cNvSpPr/>
          <p:nvPr/>
        </p:nvSpPr>
        <p:spPr>
          <a:xfrm rot="5400000">
            <a:off x="5881252" y="-4160574"/>
            <a:ext cx="420694" cy="11224345"/>
          </a:xfrm>
          <a:prstGeom prst="round2SameRect">
            <a:avLst>
              <a:gd name="adj1" fmla="val 11868"/>
              <a:gd name="adj2" fmla="val 0"/>
            </a:avLst>
          </a:prstGeom>
          <a:solidFill>
            <a:srgbClr val="1A1A24">
              <a:lumMod val="50000"/>
              <a:lumOff val="50000"/>
              <a:alpha val="43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08000" tIns="108000" rIns="108000" bIns="108000" rtlCol="0" anchor="t" anchorCtr="0"/>
          <a:lstStyle/>
          <a:p>
            <a:pPr marL="0" marR="0" lvl="1" indent="0" defTabSz="91440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Tx/>
              <a:buNone/>
              <a:tabLst/>
              <a:defRPr/>
            </a:pPr>
            <a:endParaRPr kumimoji="0" lang="en-IN" sz="2000" b="0" i="0" u="none" strike="noStrike" kern="0" cap="none" spc="0" normalizeH="0" baseline="0" noProof="0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702CFC03-3C54-E3F0-0140-C3CE42C73FEF}"/>
              </a:ext>
            </a:extLst>
          </p:cNvPr>
          <p:cNvSpPr txBox="1"/>
          <p:nvPr/>
        </p:nvSpPr>
        <p:spPr>
          <a:xfrm>
            <a:off x="614198" y="1277413"/>
            <a:ext cx="10679067" cy="283154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marL="0" marR="0" lvl="0" indent="0" defTabSz="91394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Define the exact problem that you intend to solve and your understanding of the same. Share the below details: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EF02805B-29F8-18A9-8989-0D7FD1A2A8AA}"/>
              </a:ext>
            </a:extLst>
          </p:cNvPr>
          <p:cNvCxnSpPr>
            <a:cxnSpLocks/>
          </p:cNvCxnSpPr>
          <p:nvPr/>
        </p:nvCxnSpPr>
        <p:spPr>
          <a:xfrm>
            <a:off x="482223" y="1315124"/>
            <a:ext cx="0" cy="245443"/>
          </a:xfrm>
          <a:prstGeom prst="line">
            <a:avLst/>
          </a:prstGeom>
          <a:noFill/>
          <a:ln w="50800" cap="rnd" cmpd="sng" algn="ctr">
            <a:gradFill>
              <a:gsLst>
                <a:gs pos="30000">
                  <a:srgbClr val="FFE600"/>
                </a:gs>
                <a:gs pos="59000">
                  <a:srgbClr val="FF32FF"/>
                </a:gs>
                <a:gs pos="100000">
                  <a:srgbClr val="32FFFF"/>
                </a:gs>
              </a:gsLst>
              <a:lin ang="5400000" scaled="1"/>
            </a:gradFill>
            <a:prstDash val="soli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263614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FC78C-E887-847A-874D-8F0ED7505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24F6B9A9-F3E1-5E68-9AB9-33054354C5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6743731" y="796655"/>
            <a:ext cx="5448270" cy="32462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3E479F5-5A71-314A-D78B-BFF695B50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8" y="337030"/>
            <a:ext cx="11205252" cy="62308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latin typeface="Georgia" panose="02040502050405020303" pitchFamily="18" charset="0"/>
                <a:cs typeface="Arial"/>
              </a:rPr>
              <a:t>Explain, in brief, how you intend to solve the problem at hand. Preferably include the following (Methodology/approach):</a:t>
            </a:r>
            <a:endParaRPr lang="en-US" b="0" dirty="0"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58FDFC-C9EC-4E14-97EF-17DF00DBFF88}"/>
              </a:ext>
            </a:extLst>
          </p:cNvPr>
          <p:cNvSpPr txBox="1"/>
          <p:nvPr/>
        </p:nvSpPr>
        <p:spPr>
          <a:xfrm>
            <a:off x="422867" y="1437611"/>
            <a:ext cx="1170817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Please elaborate on the solution value proposition to the target user group. How will your solution cover the problem areas?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What are the impact metrics that you propose to use to analyse the effect of the solution?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What are the technologies (languages, platforms, APIs, hardware, sponsored tools, technologies stacks, framework etc.) involved?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Please state the assumptions, constraints and solution decision points (Reason behind choosing a technology)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How easily can your solution be implemented and how effective will it be?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How robust / secure / easily scalable and extensible is the solution?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  <a:p>
            <a:pPr defTabSz="913943"/>
            <a:endParaRPr lang="en-IN" sz="1400" kern="0" dirty="0">
              <a:solidFill>
                <a:srgbClr val="FFFFFF"/>
              </a:solidFill>
              <a:sym typeface="Arial"/>
            </a:endParaRP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What are the solution components that you would like to build and demonstrate; if you progress through next round.</a:t>
            </a:r>
          </a:p>
          <a:p>
            <a:pPr defTabSz="913943"/>
            <a:r>
              <a:rPr lang="en-IN" sz="1400" kern="0" dirty="0">
                <a:solidFill>
                  <a:srgbClr val="FFFFFF"/>
                </a:solidFill>
                <a:sym typeface="Arial"/>
              </a:rPr>
              <a:t>Response: &lt;&lt;&gt;&gt;</a:t>
            </a:r>
          </a:p>
        </p:txBody>
      </p:sp>
    </p:spTree>
    <p:extLst>
      <p:ext uri="{BB962C8B-B14F-4D97-AF65-F5344CB8AC3E}">
        <p14:creationId xmlns:p14="http://schemas.microsoft.com/office/powerpoint/2010/main" val="934253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75080-CA4A-09DD-5368-E80119808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Rectangle: Rounded Corners 1135">
            <a:extLst>
              <a:ext uri="{FF2B5EF4-FFF2-40B4-BE49-F238E27FC236}">
                <a16:creationId xmlns:a16="http://schemas.microsoft.com/office/drawing/2014/main" id="{C15D225A-C23A-32DE-F0FE-3DED63CA2E2B}"/>
              </a:ext>
            </a:extLst>
          </p:cNvPr>
          <p:cNvSpPr/>
          <p:nvPr/>
        </p:nvSpPr>
        <p:spPr>
          <a:xfrm>
            <a:off x="464927" y="1086131"/>
            <a:ext cx="10888873" cy="3424909"/>
          </a:xfrm>
          <a:prstGeom prst="roundRect">
            <a:avLst>
              <a:gd name="adj" fmla="val 1881"/>
            </a:avLst>
          </a:prstGeom>
          <a:noFill/>
          <a:ln w="9525" cap="flat" cmpd="sng" algn="ctr">
            <a:solidFill>
              <a:srgbClr val="1A1A24">
                <a:lumMod val="75000"/>
                <a:lumOff val="25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rtlCol="0" anchor="t" anchorCtr="0"/>
          <a:lstStyle/>
          <a:p>
            <a:pPr marL="252000" marR="0" lvl="0" indent="-252000" defTabSz="91440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FFE600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IN" sz="2000" b="0" i="0" u="none" strike="noStrike" kern="0" cap="none" spc="0" normalizeH="0" baseline="0" noProof="0" err="1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pic>
        <p:nvPicPr>
          <p:cNvPr id="5" name="Picture 4" descr="A colorful waves on a black background&#10;&#10;Description automatically generated">
            <a:extLst>
              <a:ext uri="{FF2B5EF4-FFF2-40B4-BE49-F238E27FC236}">
                <a16:creationId xmlns:a16="http://schemas.microsoft.com/office/drawing/2014/main" id="{3C3BE66E-64EE-66CE-6B12-EA4D68BD2C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2" b="23233"/>
          <a:stretch/>
        </p:blipFill>
        <p:spPr>
          <a:xfrm>
            <a:off x="8470758" y="430745"/>
            <a:ext cx="3721242" cy="22172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AE53539-C583-7231-0D91-AF4BA3BB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8" y="337031"/>
            <a:ext cx="8599212" cy="4708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dirty="0">
                <a:latin typeface="Georgia" panose="02040502050405020303" pitchFamily="18" charset="0"/>
                <a:cs typeface="Arial"/>
              </a:rPr>
              <a:t>Attach and submit the below as separate files or separate slides</a:t>
            </a:r>
            <a:endParaRPr lang="en-US" b="0" dirty="0"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FF93D-1D17-482B-74E3-D0C12358EF39}"/>
              </a:ext>
            </a:extLst>
          </p:cNvPr>
          <p:cNvSpPr txBox="1"/>
          <p:nvPr/>
        </p:nvSpPr>
        <p:spPr>
          <a:xfrm>
            <a:off x="584464" y="1239545"/>
            <a:ext cx="1109688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Architecture diagram (mandatory) team to add a slide</a:t>
            </a: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endParaRPr lang="en-IN" kern="0" dirty="0">
              <a:solidFill>
                <a:srgbClr val="FFFFFF"/>
              </a:solidFill>
              <a:sym typeface="Arial"/>
            </a:endParaRP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Flow chart (mandatory) team to add a slide</a:t>
            </a: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endParaRPr lang="en-IN" kern="0" dirty="0">
              <a:solidFill>
                <a:srgbClr val="FFFFFF"/>
              </a:solidFill>
              <a:sym typeface="Arial"/>
            </a:endParaRP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Wireframes (mandatory) team to share as a screenshot as a separate slide or as a separate pdf file</a:t>
            </a: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endParaRPr lang="en-IN" kern="0" dirty="0">
              <a:solidFill>
                <a:srgbClr val="FFFFFF"/>
              </a:solidFill>
              <a:sym typeface="Arial"/>
            </a:endParaRP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Graphical representation (bar graph, histogram, pie charts, heat maps) (optional)</a:t>
            </a: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endParaRPr lang="en-IN" kern="0" dirty="0">
              <a:solidFill>
                <a:srgbClr val="FFFFFF"/>
              </a:solidFill>
              <a:sym typeface="Arial"/>
            </a:endParaRP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Analysis, visualization (optional)</a:t>
            </a: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endParaRPr lang="en-IN" kern="0" dirty="0">
              <a:solidFill>
                <a:srgbClr val="FFFFFF"/>
              </a:solidFill>
              <a:sym typeface="Arial"/>
            </a:endParaRPr>
          </a:p>
          <a:p>
            <a:pPr marL="285750" indent="-285750" defTabSz="913943">
              <a:buFont typeface="Wingdings" panose="05000000000000000000" pitchFamily="2" charset="2"/>
              <a:buChar char="§"/>
            </a:pPr>
            <a:r>
              <a:rPr lang="en-IN" kern="0" dirty="0">
                <a:solidFill>
                  <a:srgbClr val="FFFFFF"/>
                </a:solidFill>
                <a:sym typeface="Arial"/>
              </a:rPr>
              <a:t>Code Repository (optional)</a:t>
            </a:r>
          </a:p>
        </p:txBody>
      </p:sp>
    </p:spTree>
    <p:extLst>
      <p:ext uri="{BB962C8B-B14F-4D97-AF65-F5344CB8AC3E}">
        <p14:creationId xmlns:p14="http://schemas.microsoft.com/office/powerpoint/2010/main" val="366271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4E4D0-5965-4616-70B9-BE8598198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red light&#10;&#10;Description automatically generated with medium confidence">
            <a:extLst>
              <a:ext uri="{FF2B5EF4-FFF2-40B4-BE49-F238E27FC236}">
                <a16:creationId xmlns:a16="http://schemas.microsoft.com/office/drawing/2014/main" id="{B13C0B0A-2308-FC4B-30AC-045A8B02D8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39" t="29743" r="11306" b="1755"/>
          <a:stretch/>
        </p:blipFill>
        <p:spPr>
          <a:xfrm>
            <a:off x="0" y="1785"/>
            <a:ext cx="12192000" cy="68544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789F88-D714-99A9-8A21-8F5023A345E9}"/>
              </a:ext>
            </a:extLst>
          </p:cNvPr>
          <p:cNvSpPr/>
          <p:nvPr/>
        </p:nvSpPr>
        <p:spPr>
          <a:xfrm>
            <a:off x="492187" y="572988"/>
            <a:ext cx="11207628" cy="5712025"/>
          </a:xfrm>
          <a:prstGeom prst="rect">
            <a:avLst/>
          </a:prstGeom>
          <a:noFill/>
          <a:ln w="381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t" anchorCtr="0"/>
          <a:lstStyle/>
          <a:p>
            <a:pPr marL="0" marR="0" lvl="0" indent="0" algn="ctr" defTabSz="91394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199" b="0" i="0" u="none" strike="noStrike" kern="0" cap="none" spc="0" normalizeH="0" baseline="0" noProof="0" dirty="0">
              <a:ln>
                <a:noFill/>
              </a:ln>
              <a:solidFill>
                <a:srgbClr val="2E2E38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pic>
        <p:nvPicPr>
          <p:cNvPr id="10" name="Picture 9" descr="A blue and red light&#10;&#10;Description automatically generated with medium confidence">
            <a:extLst>
              <a:ext uri="{FF2B5EF4-FFF2-40B4-BE49-F238E27FC236}">
                <a16:creationId xmlns:a16="http://schemas.microsoft.com/office/drawing/2014/main" id="{C6F9AEDA-5DC3-F76D-EB3C-E479CB1875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503" b="91347" l="32395" r="83541">
                        <a14:foregroundMark x1="43065" y1="49216" x2="32531" y2="31206"/>
                        <a14:foregroundMark x1="32531" y1="31206" x2="32395" y2="305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224" t="29744" r="47536" b="26791"/>
          <a:stretch/>
        </p:blipFill>
        <p:spPr>
          <a:xfrm>
            <a:off x="1" y="1785"/>
            <a:ext cx="3632213" cy="4349178"/>
          </a:xfrm>
          <a:prstGeom prst="rect">
            <a:avLst/>
          </a:prstGeom>
        </p:spPr>
      </p:pic>
      <p:pic>
        <p:nvPicPr>
          <p:cNvPr id="11" name="Picture 10" descr="A blue and red light&#10;&#10;Description automatically generated with medium confidence">
            <a:extLst>
              <a:ext uri="{FF2B5EF4-FFF2-40B4-BE49-F238E27FC236}">
                <a16:creationId xmlns:a16="http://schemas.microsoft.com/office/drawing/2014/main" id="{9FBF6D73-9DAC-36D7-E294-23C4B57817B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560" b="91347" l="42361" r="88445">
                        <a14:foregroundMark x1="84472" y1="52731" x2="86515" y2="61547"/>
                        <a14:foregroundMark x1="86515" y1="61547" x2="87446" y2="55003"/>
                        <a14:foregroundMark x1="87446" y1="55003" x2="85358" y2="48459"/>
                        <a14:foregroundMark x1="85358" y1="48459" x2="87968" y2="60357"/>
                        <a14:foregroundMark x1="87968" y1="60357" x2="88445" y2="61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668" t="47401" r="11307" b="1755"/>
          <a:stretch/>
        </p:blipFill>
        <p:spPr>
          <a:xfrm>
            <a:off x="9802470" y="1768705"/>
            <a:ext cx="2389530" cy="50875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1260170-ACFF-B022-D0A2-99F58E560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78" y="3722808"/>
            <a:ext cx="7821972" cy="22165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z="2800" b="0" dirty="0">
                <a:latin typeface="Georgia" panose="02040502050405020303" pitchFamily="18" charset="0"/>
                <a:cs typeface="Arial"/>
              </a:rPr>
              <a:t>[Attach Video, link for demo] or [output/visualizations from the prototype]</a:t>
            </a:r>
            <a:br>
              <a:rPr lang="en-IN" sz="2800" b="0" dirty="0">
                <a:latin typeface="Georgia" panose="02040502050405020303" pitchFamily="18" charset="0"/>
                <a:cs typeface="Arial"/>
              </a:rPr>
            </a:br>
            <a:br>
              <a:rPr lang="en-IN" sz="2800" b="0" dirty="0">
                <a:latin typeface="Georgia" panose="02040502050405020303" pitchFamily="18" charset="0"/>
                <a:cs typeface="Arial"/>
              </a:rPr>
            </a:br>
            <a:r>
              <a:rPr lang="en-IN" sz="2800" b="0" dirty="0">
                <a:latin typeface="Georgia" panose="02040502050405020303" pitchFamily="18" charset="0"/>
                <a:cs typeface="Arial"/>
              </a:rPr>
              <a:t>Working prototype/output – please add Screenshot or video clip of your prototype here</a:t>
            </a:r>
          </a:p>
        </p:txBody>
      </p:sp>
    </p:spTree>
    <p:extLst>
      <p:ext uri="{BB962C8B-B14F-4D97-AF65-F5344CB8AC3E}">
        <p14:creationId xmlns:p14="http://schemas.microsoft.com/office/powerpoint/2010/main" val="3754853029"/>
      </p:ext>
    </p:extLst>
  </p:cSld>
  <p:clrMapOvr>
    <a:masterClrMapping/>
  </p:clrMapOvr>
</p:sld>
</file>

<file path=ppt/theme/theme1.xml><?xml version="1.0" encoding="utf-8"?>
<a:theme xmlns:a="http://schemas.openxmlformats.org/drawingml/2006/main" name="1_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Dark_v2.potx" id="{C809F8AB-991E-460A-A122-03ADFA52C0BF}" vid="{4A63C152-927B-4484-91FE-BD46D62167FF}"/>
    </a:ext>
  </a:extLst>
</a:theme>
</file>

<file path=ppt/theme/theme2.xml><?xml version="1.0" encoding="utf-8"?>
<a:theme xmlns:a="http://schemas.openxmlformats.org/drawingml/2006/main" name="2_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Dark_v2.potx" id="{C809F8AB-991E-460A-A122-03ADFA52C0BF}" vid="{4A63C152-927B-4484-91FE-BD46D62167F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24D6B7C3717C47AB301E11BF9B4951" ma:contentTypeVersion="4" ma:contentTypeDescription="Create a new document." ma:contentTypeScope="" ma:versionID="6a2ac9e823fe16b7fbf39f49d883e91a">
  <xsd:schema xmlns:xsd="http://www.w3.org/2001/XMLSchema" xmlns:xs="http://www.w3.org/2001/XMLSchema" xmlns:p="http://schemas.microsoft.com/office/2006/metadata/properties" xmlns:ns2="714879ae-1033-45c6-9be3-c577918c63c3" targetNamespace="http://schemas.microsoft.com/office/2006/metadata/properties" ma:root="true" ma:fieldsID="67b307d9afce70da7b4a92e414b6e779" ns2:_="">
    <xsd:import namespace="714879ae-1033-45c6-9be3-c577918c63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4879ae-1033-45c6-9be3-c577918c63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087F47-891A-4332-AEE8-A122FCE56C49}">
  <ds:schemaRefs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714879ae-1033-45c6-9be3-c577918c63c3"/>
  </ds:schemaRefs>
</ds:datastoreItem>
</file>

<file path=customXml/itemProps2.xml><?xml version="1.0" encoding="utf-8"?>
<ds:datastoreItem xmlns:ds="http://schemas.openxmlformats.org/officeDocument/2006/customXml" ds:itemID="{8AC014D9-0F8B-4066-823B-E589F64FAF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F3EB86-FB13-4C5C-B0AA-1D887D107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4879ae-1033-45c6-9be3-c577918c63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Light-global-widescreen-presentation-template-v2.0</Template>
  <TotalTime>1610</TotalTime>
  <Words>860</Words>
  <Application>Microsoft Macintosh PowerPoint</Application>
  <PresentationFormat>Widescreen</PresentationFormat>
  <Paragraphs>99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EYInterstate Light</vt:lpstr>
      <vt:lpstr>EYInterstate Regular</vt:lpstr>
      <vt:lpstr>Georgia</vt:lpstr>
      <vt:lpstr>Times New Roman</vt:lpstr>
      <vt:lpstr>Wingdings</vt:lpstr>
      <vt:lpstr>1_EY Core Slides</vt:lpstr>
      <vt:lpstr>2_EY Core Slides</vt:lpstr>
      <vt:lpstr>EY Techathon 6.0 Detailed Submission</vt:lpstr>
      <vt:lpstr>Congratulations on making to the next round. As we move towards the next stage, we would like you to note a few key points</vt:lpstr>
      <vt:lpstr>Tell us about yourself | Highlight a technical skill or skills each member brings to the team</vt:lpstr>
      <vt:lpstr>Executive Summary (minimum 200 words)</vt:lpstr>
      <vt:lpstr>Problem statement - Your understanding </vt:lpstr>
      <vt:lpstr>Explain, in brief, how you intend to solve the problem at hand. Preferably include the following (Methodology/approach):</vt:lpstr>
      <vt:lpstr>Attach and submit the below as separate files or separate slides</vt:lpstr>
      <vt:lpstr>[Attach Video, link for demo] or [output/visualizations from the prototype]  Working prototype/output – please add Screenshot or video clip of your prototype 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Rachita Gupta</dc:creator>
  <cp:lastModifiedBy>Ansh Grover</cp:lastModifiedBy>
  <cp:revision>10</cp:revision>
  <dcterms:created xsi:type="dcterms:W3CDTF">2024-11-06T10:56:59Z</dcterms:created>
  <dcterms:modified xsi:type="dcterms:W3CDTF">2025-11-29T09:09:31Z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0x01010039AC5ADA8D426E4FBEDF652E9440888F</vt:lpwstr>
  </property>
</Properties>
</file>